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handoutMasterIdLst>
    <p:handoutMasterId r:id="rId40"/>
  </p:handoutMasterIdLst>
  <p:sldIdLst>
    <p:sldId id="326" r:id="rId2"/>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34" r:id="rId25"/>
    <p:sldId id="332" r:id="rId26"/>
    <p:sldId id="333"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4" autoAdjust="0"/>
    <p:restoredTop sz="94660"/>
  </p:normalViewPr>
  <p:slideViewPr>
    <p:cSldViewPr>
      <p:cViewPr varScale="1">
        <p:scale>
          <a:sx n="84" d="100"/>
          <a:sy n="84" d="100"/>
        </p:scale>
        <p:origin x="1714"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F33DD935-E9A7-448C-BD29-6F96BA489045}" type="datetimeFigureOut">
              <a:rPr lang="en-US" smtClean="0"/>
              <a:t>10/7/2015</a:t>
            </a:fld>
            <a:endParaRPr lang="en-US" dirty="0"/>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4BEE73F1-1232-4EE2-BDC9-89223620CAAA}" type="slidenum">
              <a:rPr lang="en-US" smtClean="0"/>
              <a:t>‹#›</a:t>
            </a:fld>
            <a:endParaRPr lang="en-US" dirty="0"/>
          </a:p>
        </p:txBody>
      </p:sp>
    </p:spTree>
    <p:extLst>
      <p:ext uri="{BB962C8B-B14F-4D97-AF65-F5344CB8AC3E}">
        <p14:creationId xmlns:p14="http://schemas.microsoft.com/office/powerpoint/2010/main" val="106804652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a:lstStyle/>
          <a:p>
            <a:fld id="{8607D6B8-6328-4E47-9334-42CF7DE76E15}" type="slidenum">
              <a:rPr lang="en-US" smtClean="0"/>
              <a:pPr/>
              <a:t>‹#›</a:t>
            </a:fld>
            <a:endParaRPr lang="en-US" dirty="0"/>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7D6B8-6328-4E47-9334-42CF7DE76E1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7D6B8-6328-4E47-9334-42CF7DE76E1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07D6B8-6328-4E47-9334-42CF7DE76E1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24800" y="6416675"/>
            <a:ext cx="762000" cy="365125"/>
          </a:xfrm>
        </p:spPr>
        <p:txBody>
          <a:bodyPr/>
          <a:lstStyle/>
          <a:p>
            <a:fld id="{8607D6B8-6328-4E47-9334-42CF7DE76E1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7D6B8-6328-4E47-9334-42CF7DE76E1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07D6B8-6328-4E47-9334-42CF7DE76E1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07D6B8-6328-4E47-9334-42CF7DE76E1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07D6B8-6328-4E47-9334-42CF7DE76E1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7D6B8-6328-4E47-9334-42CF7DE76E1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dirty="0"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614ED5D-95B8-4CEA-BCF0-520E711B67E0}" type="datetimeFigureOut">
              <a:rPr lang="en-US" smtClean="0"/>
              <a:pPr/>
              <a:t>10/7/2015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07D6B8-6328-4E47-9334-42CF7DE76E1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C614ED5D-95B8-4CEA-BCF0-520E711B67E0}" type="datetimeFigureOut">
              <a:rPr lang="en-US" smtClean="0"/>
              <a:pPr/>
              <a:t>10/7/2015</a:t>
            </a:fld>
            <a:endParaRPr lang="en-US" dirty="0"/>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dirty="0"/>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8607D6B8-6328-4E47-9334-42CF7DE76E1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 of Data </a:t>
            </a:r>
            <a:endParaRPr lang="en-US" dirty="0"/>
          </a:p>
        </p:txBody>
      </p:sp>
      <p:sp>
        <p:nvSpPr>
          <p:cNvPr id="3" name="Content Placeholder 2"/>
          <p:cNvSpPr>
            <a:spLocks noGrp="1"/>
          </p:cNvSpPr>
          <p:nvPr>
            <p:ph idx="1"/>
          </p:nvPr>
        </p:nvSpPr>
        <p:spPr>
          <a:xfrm>
            <a:off x="457200" y="1600200"/>
            <a:ext cx="3581400" cy="4709160"/>
          </a:xfrm>
        </p:spPr>
        <p:txBody>
          <a:bodyPr/>
          <a:lstStyle/>
          <a:p>
            <a:r>
              <a:rPr lang="en-US" dirty="0" smtClean="0"/>
              <a:t>James age 10</a:t>
            </a:r>
          </a:p>
          <a:p>
            <a:r>
              <a:rPr lang="en-US" dirty="0" smtClean="0"/>
              <a:t>Bob age 15</a:t>
            </a:r>
          </a:p>
          <a:p>
            <a:r>
              <a:rPr lang="en-US" dirty="0" smtClean="0"/>
              <a:t>Joseph age 40</a:t>
            </a:r>
          </a:p>
          <a:p>
            <a:r>
              <a:rPr lang="en-US" dirty="0" smtClean="0"/>
              <a:t>Frank age 50</a:t>
            </a:r>
            <a:endParaRPr lang="en-US" dirty="0"/>
          </a:p>
        </p:txBody>
      </p:sp>
      <p:sp>
        <p:nvSpPr>
          <p:cNvPr id="4" name="Right Arrow 3"/>
          <p:cNvSpPr/>
          <p:nvPr/>
        </p:nvSpPr>
        <p:spPr>
          <a:xfrm>
            <a:off x="4038600" y="1905000"/>
            <a:ext cx="1524000" cy="175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Magnetic Disk 4"/>
          <p:cNvSpPr/>
          <p:nvPr/>
        </p:nvSpPr>
        <p:spPr>
          <a:xfrm>
            <a:off x="6324600" y="1828800"/>
            <a:ext cx="2133600" cy="2057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086600" y="2743200"/>
            <a:ext cx="762000" cy="369332"/>
          </a:xfrm>
          <a:prstGeom prst="rect">
            <a:avLst/>
          </a:prstGeom>
          <a:noFill/>
        </p:spPr>
        <p:txBody>
          <a:bodyPr wrap="square" rtlCol="0">
            <a:spAutoFit/>
          </a:bodyPr>
          <a:lstStyle/>
          <a:p>
            <a:r>
              <a:rPr lang="en-US" dirty="0" smtClean="0"/>
              <a:t>Data</a:t>
            </a:r>
            <a:endParaRPr lang="en-US" dirty="0"/>
          </a:p>
        </p:txBody>
      </p:sp>
      <p:sp>
        <p:nvSpPr>
          <p:cNvPr id="7" name="Right Arrow 6"/>
          <p:cNvSpPr/>
          <p:nvPr/>
        </p:nvSpPr>
        <p:spPr>
          <a:xfrm rot="8015704">
            <a:off x="4961110" y="3366576"/>
            <a:ext cx="1524000" cy="175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Multidocument 7"/>
          <p:cNvSpPr/>
          <p:nvPr/>
        </p:nvSpPr>
        <p:spPr>
          <a:xfrm>
            <a:off x="2895600" y="4724400"/>
            <a:ext cx="2133600" cy="16764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2895600" y="4953000"/>
            <a:ext cx="1219200" cy="369332"/>
          </a:xfrm>
          <a:prstGeom prst="rect">
            <a:avLst/>
          </a:prstGeom>
          <a:noFill/>
        </p:spPr>
        <p:txBody>
          <a:bodyPr wrap="square" rtlCol="0">
            <a:spAutoFit/>
          </a:bodyPr>
          <a:lstStyle/>
          <a:p>
            <a:r>
              <a:rPr lang="en-US" dirty="0" smtClean="0"/>
              <a:t>Report</a:t>
            </a:r>
            <a:endParaRPr lang="en-US" dirty="0"/>
          </a:p>
        </p:txBody>
      </p:sp>
    </p:spTree>
    <p:extLst>
      <p:ext uri="{BB962C8B-B14F-4D97-AF65-F5344CB8AC3E}">
        <p14:creationId xmlns:p14="http://schemas.microsoft.com/office/powerpoint/2010/main" val="14569539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 Failure</a:t>
            </a:r>
            <a:endParaRPr lang="en-US" dirty="0"/>
          </a:p>
        </p:txBody>
      </p:sp>
      <p:sp>
        <p:nvSpPr>
          <p:cNvPr id="3" name="Content Placeholder 2"/>
          <p:cNvSpPr>
            <a:spLocks noGrp="1"/>
          </p:cNvSpPr>
          <p:nvPr>
            <p:ph idx="1"/>
          </p:nvPr>
        </p:nvSpPr>
        <p:spPr/>
        <p:txBody>
          <a:bodyPr>
            <a:normAutofit fontScale="92500"/>
          </a:bodyPr>
          <a:lstStyle/>
          <a:p>
            <a:r>
              <a:rPr lang="en-US" dirty="0" smtClean="0"/>
              <a:t>1 </a:t>
            </a:r>
            <a:r>
              <a:rPr lang="en-US" dirty="0"/>
              <a:t>bank </a:t>
            </a:r>
            <a:r>
              <a:rPr lang="en-US" dirty="0" smtClean="0"/>
              <a:t>accounts same owner </a:t>
            </a:r>
          </a:p>
          <a:p>
            <a:pPr lvl="1"/>
            <a:r>
              <a:rPr lang="en-US" dirty="0" smtClean="0"/>
              <a:t>1 Checking Account</a:t>
            </a:r>
          </a:p>
          <a:p>
            <a:pPr lvl="1"/>
            <a:r>
              <a:rPr lang="en-US" dirty="0" smtClean="0"/>
              <a:t>1 Savings Account</a:t>
            </a:r>
            <a:endParaRPr lang="en-US" dirty="0"/>
          </a:p>
          <a:p>
            <a:r>
              <a:rPr lang="en-US" dirty="0"/>
              <a:t>Account 1: withdraw </a:t>
            </a:r>
            <a:r>
              <a:rPr lang="en-US" dirty="0" smtClean="0"/>
              <a:t>$100 from checking</a:t>
            </a:r>
            <a:endParaRPr lang="en-US" dirty="0"/>
          </a:p>
          <a:p>
            <a:r>
              <a:rPr lang="en-US" dirty="0"/>
              <a:t>Account 2: deposit $</a:t>
            </a:r>
            <a:r>
              <a:rPr lang="en-US" dirty="0" smtClean="0"/>
              <a:t>100 into savings</a:t>
            </a:r>
          </a:p>
          <a:p>
            <a:r>
              <a:rPr lang="en-US" dirty="0" smtClean="0"/>
              <a:t>Total Account value before transfer $300 with $100 in savings and $200 in checking accounts</a:t>
            </a:r>
          </a:p>
          <a:p>
            <a:r>
              <a:rPr lang="en-US" dirty="0" smtClean="0"/>
              <a:t>Between transactions a failure happens.</a:t>
            </a:r>
          </a:p>
          <a:p>
            <a:r>
              <a:rPr lang="en-US" dirty="0" smtClean="0"/>
              <a:t>If transactions are not rolled back then customer will loose $100 as his total now will be $200 != $300</a:t>
            </a:r>
            <a:endParaRPr lang="en-US" dirty="0"/>
          </a:p>
          <a:p>
            <a:endParaRPr lang="en-US" dirty="0"/>
          </a:p>
        </p:txBody>
      </p:sp>
    </p:spTree>
    <p:extLst>
      <p:ext uri="{BB962C8B-B14F-4D97-AF65-F5344CB8AC3E}">
        <p14:creationId xmlns:p14="http://schemas.microsoft.com/office/powerpoint/2010/main" val="2240223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 Failure</a:t>
            </a:r>
            <a:endParaRPr lang="en-US" dirty="0"/>
          </a:p>
        </p:txBody>
      </p:sp>
      <p:sp>
        <p:nvSpPr>
          <p:cNvPr id="3" name="Content Placeholder 2"/>
          <p:cNvSpPr>
            <a:spLocks noGrp="1"/>
          </p:cNvSpPr>
          <p:nvPr>
            <p:ph idx="1"/>
          </p:nvPr>
        </p:nvSpPr>
        <p:spPr/>
        <p:txBody>
          <a:bodyPr/>
          <a:lstStyle/>
          <a:p>
            <a:r>
              <a:rPr lang="en-US" dirty="0"/>
              <a:t>1 bank accounts same owner </a:t>
            </a:r>
          </a:p>
          <a:p>
            <a:pPr lvl="1"/>
            <a:r>
              <a:rPr lang="en-US" dirty="0"/>
              <a:t>1 Checking Account</a:t>
            </a:r>
          </a:p>
          <a:p>
            <a:pPr lvl="1"/>
            <a:r>
              <a:rPr lang="en-US" dirty="0" smtClean="0"/>
              <a:t>$400 total cash in account</a:t>
            </a:r>
          </a:p>
          <a:p>
            <a:pPr lvl="1"/>
            <a:r>
              <a:rPr lang="en-US" dirty="0" smtClean="0"/>
              <a:t>1 withdrawal for $100</a:t>
            </a:r>
          </a:p>
          <a:p>
            <a:pPr lvl="1"/>
            <a:r>
              <a:rPr lang="en-US" dirty="0" smtClean="0"/>
              <a:t>Parallel transaction 1 withdrawal for $400</a:t>
            </a:r>
          </a:p>
          <a:p>
            <a:pPr lvl="1"/>
            <a:r>
              <a:rPr lang="en-US" dirty="0" smtClean="0"/>
              <a:t>If both transactions are committed then account is negative (-$100)</a:t>
            </a:r>
          </a:p>
          <a:p>
            <a:pPr lvl="1"/>
            <a:endParaRPr lang="en-US" dirty="0" smtClean="0"/>
          </a:p>
        </p:txBody>
      </p:sp>
    </p:spTree>
    <p:extLst>
      <p:ext uri="{BB962C8B-B14F-4D97-AF65-F5344CB8AC3E}">
        <p14:creationId xmlns:p14="http://schemas.microsoft.com/office/powerpoint/2010/main" val="2431466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 Failure</a:t>
            </a:r>
            <a:endParaRPr lang="en-US" dirty="0"/>
          </a:p>
        </p:txBody>
      </p:sp>
      <p:sp>
        <p:nvSpPr>
          <p:cNvPr id="3" name="Content Placeholder 2"/>
          <p:cNvSpPr>
            <a:spLocks noGrp="1"/>
          </p:cNvSpPr>
          <p:nvPr>
            <p:ph idx="1"/>
          </p:nvPr>
        </p:nvSpPr>
        <p:spPr/>
        <p:txBody>
          <a:bodyPr/>
          <a:lstStyle/>
          <a:p>
            <a:r>
              <a:rPr lang="en-US" dirty="0"/>
              <a:t>1 bank accounts same owner </a:t>
            </a:r>
          </a:p>
          <a:p>
            <a:pPr lvl="1"/>
            <a:r>
              <a:rPr lang="en-US" dirty="0"/>
              <a:t>1 Checking Account</a:t>
            </a:r>
          </a:p>
          <a:p>
            <a:pPr lvl="1"/>
            <a:r>
              <a:rPr lang="en-US" dirty="0"/>
              <a:t>1 Savings Account</a:t>
            </a:r>
          </a:p>
          <a:p>
            <a:r>
              <a:rPr lang="en-US" dirty="0" smtClean="0"/>
              <a:t>We attempt to transfer $100 from checking to savings</a:t>
            </a:r>
          </a:p>
          <a:p>
            <a:pPr lvl="1"/>
            <a:r>
              <a:rPr lang="en-US" dirty="0" smtClean="0"/>
              <a:t>Withdraw $100 from checking</a:t>
            </a:r>
          </a:p>
          <a:p>
            <a:pPr lvl="1"/>
            <a:r>
              <a:rPr lang="en-US" dirty="0" smtClean="0"/>
              <a:t>Attempt to deposit $100 to savings </a:t>
            </a:r>
          </a:p>
          <a:p>
            <a:pPr lvl="1"/>
            <a:r>
              <a:rPr lang="en-US" dirty="0" smtClean="0"/>
              <a:t>Notify user that transfer was successful</a:t>
            </a:r>
          </a:p>
          <a:p>
            <a:pPr lvl="1"/>
            <a:r>
              <a:rPr lang="en-US" dirty="0" smtClean="0"/>
              <a:t>Power Fails and transaction is never recorded but user is notified that it was successful</a:t>
            </a:r>
            <a:endParaRPr lang="en-US" dirty="0"/>
          </a:p>
        </p:txBody>
      </p:sp>
    </p:spTree>
    <p:extLst>
      <p:ext uri="{BB962C8B-B14F-4D97-AF65-F5344CB8AC3E}">
        <p14:creationId xmlns:p14="http://schemas.microsoft.com/office/powerpoint/2010/main" val="2320551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Database</a:t>
            </a:r>
            <a:endParaRPr lang="en-US" dirty="0"/>
          </a:p>
        </p:txBody>
      </p:sp>
      <p:sp>
        <p:nvSpPr>
          <p:cNvPr id="3" name="Content Placeholder 2"/>
          <p:cNvSpPr>
            <a:spLocks noGrp="1"/>
          </p:cNvSpPr>
          <p:nvPr>
            <p:ph idx="1"/>
          </p:nvPr>
        </p:nvSpPr>
        <p:spPr/>
        <p:txBody>
          <a:bodyPr/>
          <a:lstStyle/>
          <a:p>
            <a:r>
              <a:rPr lang="en-US" dirty="0" smtClean="0"/>
              <a:t>Resource Database</a:t>
            </a:r>
          </a:p>
          <a:p>
            <a:pPr lvl="1"/>
            <a:r>
              <a:rPr lang="en-US" dirty="0" smtClean="0"/>
              <a:t>Critical System Tables</a:t>
            </a:r>
          </a:p>
          <a:p>
            <a:pPr lvl="1"/>
            <a:r>
              <a:rPr lang="en-US" dirty="0" smtClean="0"/>
              <a:t>Metadata</a:t>
            </a:r>
          </a:p>
          <a:p>
            <a:pPr lvl="1"/>
            <a:r>
              <a:rPr lang="en-US" dirty="0" smtClean="0"/>
              <a:t>Stored Procedures for SQL operations</a:t>
            </a:r>
          </a:p>
          <a:p>
            <a:pPr lvl="1"/>
            <a:r>
              <a:rPr lang="en-US" dirty="0" smtClean="0"/>
              <a:t>Does not contain information about instances of the database (client databases)</a:t>
            </a:r>
          </a:p>
          <a:p>
            <a:pPr lvl="1"/>
            <a:r>
              <a:rPr lang="en-US" dirty="0" smtClean="0"/>
              <a:t>Only service packs write to this database</a:t>
            </a:r>
          </a:p>
          <a:p>
            <a:pPr lvl="1"/>
            <a:r>
              <a:rPr lang="en-US" dirty="0" smtClean="0"/>
              <a:t>Holds physical tables and stored procedures that are logically referenced by other databases</a:t>
            </a:r>
          </a:p>
          <a:p>
            <a:pPr lvl="1"/>
            <a:endParaRPr lang="en-US" dirty="0"/>
          </a:p>
        </p:txBody>
      </p:sp>
    </p:spTree>
    <p:extLst>
      <p:ext uri="{BB962C8B-B14F-4D97-AF65-F5344CB8AC3E}">
        <p14:creationId xmlns:p14="http://schemas.microsoft.com/office/powerpoint/2010/main" val="3237639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Database</a:t>
            </a:r>
            <a:endParaRPr lang="en-US" dirty="0"/>
          </a:p>
        </p:txBody>
      </p:sp>
      <p:sp>
        <p:nvSpPr>
          <p:cNvPr id="3" name="Content Placeholder 2"/>
          <p:cNvSpPr>
            <a:spLocks noGrp="1"/>
          </p:cNvSpPr>
          <p:nvPr>
            <p:ph idx="1"/>
          </p:nvPr>
        </p:nvSpPr>
        <p:spPr/>
        <p:txBody>
          <a:bodyPr/>
          <a:lstStyle/>
          <a:p>
            <a:r>
              <a:rPr lang="en-US" dirty="0" smtClean="0"/>
              <a:t>Master Database</a:t>
            </a:r>
          </a:p>
          <a:p>
            <a:pPr lvl="1"/>
            <a:r>
              <a:rPr lang="en-US" dirty="0" smtClean="0"/>
              <a:t>Contains metadata about your databases</a:t>
            </a:r>
          </a:p>
          <a:p>
            <a:pPr lvl="2"/>
            <a:r>
              <a:rPr lang="en-US" dirty="0" smtClean="0"/>
              <a:t>Configuration</a:t>
            </a:r>
          </a:p>
          <a:p>
            <a:pPr lvl="2"/>
            <a:r>
              <a:rPr lang="en-US" dirty="0" smtClean="0"/>
              <a:t>Location</a:t>
            </a:r>
          </a:p>
          <a:p>
            <a:pPr lvl="1"/>
            <a:r>
              <a:rPr lang="en-US" dirty="0" smtClean="0"/>
              <a:t>Logins</a:t>
            </a:r>
          </a:p>
          <a:p>
            <a:pPr lvl="1"/>
            <a:r>
              <a:rPr lang="en-US" dirty="0" smtClean="0"/>
              <a:t>Configuration information about instances</a:t>
            </a:r>
          </a:p>
          <a:p>
            <a:pPr marL="585216" lvl="1" indent="0">
              <a:buNone/>
            </a:pPr>
            <a:endParaRPr lang="en-US" dirty="0"/>
          </a:p>
        </p:txBody>
      </p:sp>
    </p:spTree>
    <p:extLst>
      <p:ext uri="{BB962C8B-B14F-4D97-AF65-F5344CB8AC3E}">
        <p14:creationId xmlns:p14="http://schemas.microsoft.com/office/powerpoint/2010/main" val="24302100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Database</a:t>
            </a:r>
            <a:endParaRPr lang="en-US" dirty="0"/>
          </a:p>
        </p:txBody>
      </p:sp>
      <p:sp>
        <p:nvSpPr>
          <p:cNvPr id="3" name="Content Placeholder 2"/>
          <p:cNvSpPr>
            <a:spLocks noGrp="1"/>
          </p:cNvSpPr>
          <p:nvPr>
            <p:ph idx="1"/>
          </p:nvPr>
        </p:nvSpPr>
        <p:spPr/>
        <p:txBody>
          <a:bodyPr>
            <a:normAutofit lnSpcReduction="10000"/>
          </a:bodyPr>
          <a:lstStyle/>
          <a:p>
            <a:r>
              <a:rPr lang="en-US" dirty="0" smtClean="0"/>
              <a:t>Tempdb Database</a:t>
            </a:r>
          </a:p>
          <a:p>
            <a:pPr lvl="1"/>
            <a:r>
              <a:rPr lang="en-US" dirty="0" smtClean="0"/>
              <a:t>Holds temporary objects created by user</a:t>
            </a:r>
          </a:p>
          <a:p>
            <a:pPr lvl="1"/>
            <a:r>
              <a:rPr lang="en-US" dirty="0" smtClean="0"/>
              <a:t>Temporary objects needed by database</a:t>
            </a:r>
          </a:p>
          <a:p>
            <a:pPr lvl="1"/>
            <a:r>
              <a:rPr lang="en-US" dirty="0" smtClean="0"/>
              <a:t>Row version information</a:t>
            </a:r>
          </a:p>
          <a:p>
            <a:pPr lvl="1"/>
            <a:r>
              <a:rPr lang="en-US" dirty="0" smtClean="0"/>
              <a:t>Created each time SQL restarts</a:t>
            </a:r>
          </a:p>
          <a:p>
            <a:pPr lvl="1"/>
            <a:r>
              <a:rPr lang="en-US" dirty="0" smtClean="0"/>
              <a:t>Cannot be backed up</a:t>
            </a:r>
          </a:p>
          <a:p>
            <a:pPr lvl="1"/>
            <a:r>
              <a:rPr lang="en-US" dirty="0" smtClean="0"/>
              <a:t>Must have enough HD allocated for operations </a:t>
            </a:r>
          </a:p>
          <a:p>
            <a:pPr lvl="1"/>
            <a:r>
              <a:rPr lang="en-US" dirty="0" smtClean="0"/>
              <a:t>Many tasks in database use TempDB</a:t>
            </a:r>
          </a:p>
          <a:p>
            <a:pPr lvl="1"/>
            <a:r>
              <a:rPr lang="en-US" dirty="0" smtClean="0"/>
              <a:t>Set it to autogrow if needed</a:t>
            </a:r>
          </a:p>
          <a:p>
            <a:pPr lvl="1"/>
            <a:r>
              <a:rPr lang="en-US" dirty="0" smtClean="0"/>
              <a:t>This is important part of optimization due to autogrow</a:t>
            </a:r>
            <a:endParaRPr lang="en-US" dirty="0"/>
          </a:p>
        </p:txBody>
      </p:sp>
    </p:spTree>
    <p:extLst>
      <p:ext uri="{BB962C8B-B14F-4D97-AF65-F5344CB8AC3E}">
        <p14:creationId xmlns:p14="http://schemas.microsoft.com/office/powerpoint/2010/main" val="4085611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Database</a:t>
            </a:r>
            <a:endParaRPr lang="en-US" dirty="0"/>
          </a:p>
        </p:txBody>
      </p:sp>
      <p:sp>
        <p:nvSpPr>
          <p:cNvPr id="3" name="Content Placeholder 2"/>
          <p:cNvSpPr>
            <a:spLocks noGrp="1"/>
          </p:cNvSpPr>
          <p:nvPr>
            <p:ph idx="1"/>
          </p:nvPr>
        </p:nvSpPr>
        <p:spPr/>
        <p:txBody>
          <a:bodyPr/>
          <a:lstStyle/>
          <a:p>
            <a:r>
              <a:rPr lang="en-US" dirty="0" smtClean="0"/>
              <a:t>Model Database</a:t>
            </a:r>
          </a:p>
          <a:p>
            <a:pPr lvl="1"/>
            <a:r>
              <a:rPr lang="en-US" dirty="0" smtClean="0"/>
              <a:t>Serves as model when new database is created</a:t>
            </a:r>
          </a:p>
          <a:p>
            <a:pPr lvl="1"/>
            <a:r>
              <a:rPr lang="en-US" dirty="0" smtClean="0"/>
              <a:t>Model database is copied into new database instance</a:t>
            </a:r>
          </a:p>
          <a:p>
            <a:pPr lvl="1"/>
            <a:r>
              <a:rPr lang="en-US" dirty="0" smtClean="0"/>
              <a:t>This rule does not apply if database is restored or attached from different database</a:t>
            </a:r>
          </a:p>
          <a:p>
            <a:pPr lvl="1"/>
            <a:r>
              <a:rPr lang="en-US" dirty="0" smtClean="0"/>
              <a:t>You can include your own objects in Model Database so that when new database is created all your objects will be created as well</a:t>
            </a:r>
            <a:endParaRPr lang="en-US" dirty="0"/>
          </a:p>
        </p:txBody>
      </p:sp>
    </p:spTree>
    <p:extLst>
      <p:ext uri="{BB962C8B-B14F-4D97-AF65-F5344CB8AC3E}">
        <p14:creationId xmlns:p14="http://schemas.microsoft.com/office/powerpoint/2010/main" val="18303262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Database</a:t>
            </a:r>
            <a:endParaRPr lang="en-US" dirty="0"/>
          </a:p>
        </p:txBody>
      </p:sp>
      <p:sp>
        <p:nvSpPr>
          <p:cNvPr id="3" name="Content Placeholder 2"/>
          <p:cNvSpPr>
            <a:spLocks noGrp="1"/>
          </p:cNvSpPr>
          <p:nvPr>
            <p:ph idx="1"/>
          </p:nvPr>
        </p:nvSpPr>
        <p:spPr/>
        <p:txBody>
          <a:bodyPr>
            <a:normAutofit lnSpcReduction="10000"/>
          </a:bodyPr>
          <a:lstStyle/>
          <a:p>
            <a:r>
              <a:rPr lang="en-US" dirty="0" smtClean="0"/>
              <a:t>Msdb Database</a:t>
            </a:r>
          </a:p>
          <a:p>
            <a:pPr lvl="1"/>
            <a:r>
              <a:rPr lang="en-US" dirty="0" smtClean="0"/>
              <a:t>Is system database</a:t>
            </a:r>
          </a:p>
          <a:p>
            <a:pPr lvl="1"/>
            <a:r>
              <a:rPr lang="en-US" dirty="0" smtClean="0"/>
              <a:t>Contains information about:	</a:t>
            </a:r>
          </a:p>
          <a:p>
            <a:pPr lvl="2"/>
            <a:r>
              <a:rPr lang="en-US" dirty="0" smtClean="0"/>
              <a:t>Agents</a:t>
            </a:r>
          </a:p>
          <a:p>
            <a:pPr lvl="2"/>
            <a:r>
              <a:rPr lang="en-US" dirty="0" smtClean="0"/>
              <a:t>Log shipping</a:t>
            </a:r>
          </a:p>
          <a:p>
            <a:pPr lvl="2"/>
            <a:r>
              <a:rPr lang="en-US" dirty="0" smtClean="0"/>
              <a:t>SSIS</a:t>
            </a:r>
          </a:p>
          <a:p>
            <a:pPr lvl="2"/>
            <a:r>
              <a:rPr lang="en-US" dirty="0" smtClean="0"/>
              <a:t>Backup and Restore system for relational database</a:t>
            </a:r>
          </a:p>
          <a:p>
            <a:pPr lvl="2"/>
            <a:r>
              <a:rPr lang="en-US" dirty="0" smtClean="0"/>
              <a:t>Job information</a:t>
            </a:r>
          </a:p>
          <a:p>
            <a:pPr lvl="2"/>
            <a:r>
              <a:rPr lang="en-US" dirty="0" smtClean="0"/>
              <a:t>Operations</a:t>
            </a:r>
          </a:p>
          <a:p>
            <a:pPr lvl="2"/>
            <a:r>
              <a:rPr lang="en-US" dirty="0" smtClean="0"/>
              <a:t>Alerts</a:t>
            </a:r>
          </a:p>
          <a:p>
            <a:pPr lvl="2"/>
            <a:r>
              <a:rPr lang="en-US" dirty="0" smtClean="0"/>
              <a:t>Job History</a:t>
            </a:r>
          </a:p>
          <a:p>
            <a:pPr lvl="2"/>
            <a:r>
              <a:rPr lang="en-US" dirty="0" smtClean="0"/>
              <a:t>Should be backed up often </a:t>
            </a:r>
          </a:p>
          <a:p>
            <a:pPr marL="905256" lvl="2" indent="0">
              <a:buNone/>
            </a:pPr>
            <a:endParaRPr lang="en-US" dirty="0"/>
          </a:p>
        </p:txBody>
      </p:sp>
    </p:spTree>
    <p:extLst>
      <p:ext uri="{BB962C8B-B14F-4D97-AF65-F5344CB8AC3E}">
        <p14:creationId xmlns:p14="http://schemas.microsoft.com/office/powerpoint/2010/main" val="2102833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219200"/>
            <a:ext cx="8458200" cy="4958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54233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105235"/>
            <a:ext cx="8603998" cy="4030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671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of Database Developer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Maintain tables</a:t>
            </a:r>
          </a:p>
          <a:p>
            <a:r>
              <a:rPr lang="en-US" dirty="0" smtClean="0"/>
              <a:t>Maintain relationships</a:t>
            </a:r>
          </a:p>
          <a:p>
            <a:r>
              <a:rPr lang="en-US" dirty="0" smtClean="0"/>
              <a:t>Remove deprecated tables and fields</a:t>
            </a:r>
          </a:p>
          <a:p>
            <a:r>
              <a:rPr lang="en-US" dirty="0" smtClean="0"/>
              <a:t>Create and maintain indexes</a:t>
            </a:r>
          </a:p>
          <a:p>
            <a:r>
              <a:rPr lang="en-US" dirty="0" smtClean="0"/>
              <a:t>Backup and Restore databases</a:t>
            </a:r>
          </a:p>
          <a:p>
            <a:r>
              <a:rPr lang="en-US" dirty="0" smtClean="0"/>
              <a:t>Write reports</a:t>
            </a:r>
          </a:p>
          <a:p>
            <a:r>
              <a:rPr lang="en-US" dirty="0" smtClean="0"/>
              <a:t>Load data into database</a:t>
            </a:r>
          </a:p>
          <a:p>
            <a:r>
              <a:rPr lang="en-US" dirty="0" smtClean="0"/>
              <a:t>Maintain Stored Procedures, Views, Triggers</a:t>
            </a:r>
          </a:p>
          <a:p>
            <a:r>
              <a:rPr lang="en-US" dirty="0" smtClean="0"/>
              <a:t>Maintain 100% uptime of the database</a:t>
            </a:r>
          </a:p>
          <a:p>
            <a:r>
              <a:rPr lang="en-US" dirty="0" smtClean="0"/>
              <a:t>Migrate data from server to server</a:t>
            </a:r>
          </a:p>
          <a:p>
            <a:r>
              <a:rPr lang="en-US" dirty="0" smtClean="0"/>
              <a:t>Resolve data issues</a:t>
            </a:r>
          </a:p>
          <a:p>
            <a:r>
              <a:rPr lang="en-US" dirty="0" smtClean="0"/>
              <a:t>Overall maintain production database and business continuity</a:t>
            </a:r>
          </a:p>
          <a:p>
            <a:r>
              <a:rPr lang="en-US" dirty="0" smtClean="0"/>
              <a:t>Be a data expert</a:t>
            </a:r>
            <a:endParaRPr lang="en-US" dirty="0"/>
          </a:p>
        </p:txBody>
      </p:sp>
    </p:spTree>
    <p:extLst>
      <p:ext uri="{BB962C8B-B14F-4D97-AF65-F5344CB8AC3E}">
        <p14:creationId xmlns:p14="http://schemas.microsoft.com/office/powerpoint/2010/main" val="25888738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905000"/>
            <a:ext cx="8113506"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6712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400175"/>
            <a:ext cx="8239559"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671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1" y="1219200"/>
            <a:ext cx="8382000" cy="4767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6712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176" y="1274338"/>
            <a:ext cx="8458200" cy="536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671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Server configuration</a:t>
            </a:r>
          </a:p>
          <a:p>
            <a:r>
              <a:rPr lang="en-US" dirty="0" smtClean="0"/>
              <a:t>Memory</a:t>
            </a:r>
          </a:p>
          <a:p>
            <a:r>
              <a:rPr lang="en-US" dirty="0" smtClean="0"/>
              <a:t>Storage </a:t>
            </a:r>
          </a:p>
          <a:p>
            <a:pPr lvl="1"/>
            <a:r>
              <a:rPr lang="en-US" dirty="0" smtClean="0"/>
              <a:t>Raid 0 – 2 or more disks form large volume</a:t>
            </a:r>
          </a:p>
          <a:p>
            <a:pPr lvl="1"/>
            <a:r>
              <a:rPr lang="en-US" dirty="0" smtClean="0"/>
              <a:t>Raid 1 – Data written identically to two devices</a:t>
            </a:r>
          </a:p>
          <a:p>
            <a:pPr lvl="1"/>
            <a:r>
              <a:rPr lang="en-US" dirty="0" smtClean="0"/>
              <a:t>Raid 1+0 – Mirrored sets or striped sets. Uses only half of actual storage</a:t>
            </a:r>
          </a:p>
          <a:p>
            <a:pPr lvl="1"/>
            <a:r>
              <a:rPr lang="en-US" dirty="0" smtClean="0"/>
              <a:t>Raid 0+1 – Striped sets in mirrored sets. Less tolerant then Raid 1+0</a:t>
            </a:r>
          </a:p>
          <a:p>
            <a:pPr lvl="1"/>
            <a:r>
              <a:rPr lang="en-US" dirty="0" smtClean="0"/>
              <a:t>Raid 5 – Tolerates 1 drive fault. Writes are distributed among drives. Faster reads, slower writes. Lost storage space.</a:t>
            </a:r>
          </a:p>
          <a:p>
            <a:pPr lvl="1"/>
            <a:r>
              <a:rPr lang="en-US" dirty="0" smtClean="0"/>
              <a:t>Raid 6 – Tolerates two drive failure. Faster reads slower writes then Raid 5 due to overhead of parity calculation. Similar storage loss as in Raid 5.</a:t>
            </a:r>
          </a:p>
          <a:p>
            <a:endParaRPr lang="en-US" dirty="0"/>
          </a:p>
        </p:txBody>
      </p:sp>
    </p:spTree>
    <p:extLst>
      <p:ext uri="{BB962C8B-B14F-4D97-AF65-F5344CB8AC3E}">
        <p14:creationId xmlns:p14="http://schemas.microsoft.com/office/powerpoint/2010/main" val="2292445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a:t>
            </a:r>
            <a:endParaRPr lang="en-US" dirty="0"/>
          </a:p>
        </p:txBody>
      </p:sp>
      <p:sp>
        <p:nvSpPr>
          <p:cNvPr id="3" name="Content Placeholder 2"/>
          <p:cNvSpPr>
            <a:spLocks noGrp="1"/>
          </p:cNvSpPr>
          <p:nvPr>
            <p:ph idx="1"/>
          </p:nvPr>
        </p:nvSpPr>
        <p:spPr/>
        <p:txBody>
          <a:bodyPr/>
          <a:lstStyle/>
          <a:p>
            <a:r>
              <a:rPr lang="en-US" dirty="0" smtClean="0"/>
              <a:t>DAS (Direct –Attached Storage)</a:t>
            </a:r>
          </a:p>
          <a:p>
            <a:pPr lvl="1"/>
            <a:r>
              <a:rPr lang="en-US" dirty="0" smtClean="0"/>
              <a:t>Easier to implement</a:t>
            </a:r>
          </a:p>
          <a:p>
            <a:pPr lvl="1"/>
            <a:r>
              <a:rPr lang="en-US" dirty="0" smtClean="0"/>
              <a:t>Easier to maintain</a:t>
            </a:r>
          </a:p>
          <a:p>
            <a:pPr lvl="1"/>
            <a:r>
              <a:rPr lang="en-US" dirty="0" smtClean="0"/>
              <a:t>Lower cost</a:t>
            </a:r>
          </a:p>
          <a:p>
            <a:pPr lvl="1"/>
            <a:r>
              <a:rPr lang="en-US" dirty="0" smtClean="0"/>
              <a:t>Limited scalability</a:t>
            </a:r>
          </a:p>
          <a:p>
            <a:pPr lvl="2"/>
            <a:r>
              <a:rPr lang="en-US" dirty="0" smtClean="0"/>
              <a:t>Sisk space</a:t>
            </a:r>
          </a:p>
          <a:p>
            <a:pPr lvl="2"/>
            <a:r>
              <a:rPr lang="en-US" dirty="0" smtClean="0"/>
              <a:t>Maximum disk size</a:t>
            </a:r>
          </a:p>
          <a:p>
            <a:pPr lvl="2"/>
            <a:r>
              <a:rPr lang="en-US" dirty="0" smtClean="0"/>
              <a:t>Number of servers that they can attach to</a:t>
            </a:r>
          </a:p>
          <a:p>
            <a:pPr lvl="2"/>
            <a:r>
              <a:rPr lang="en-US" dirty="0" smtClean="0"/>
              <a:t>Distance from storage units to server</a:t>
            </a:r>
          </a:p>
        </p:txBody>
      </p:sp>
    </p:spTree>
    <p:extLst>
      <p:ext uri="{BB962C8B-B14F-4D97-AF65-F5344CB8AC3E}">
        <p14:creationId xmlns:p14="http://schemas.microsoft.com/office/powerpoint/2010/main" val="2278034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a:t>
            </a:r>
            <a:endParaRPr lang="en-US" dirty="0"/>
          </a:p>
        </p:txBody>
      </p:sp>
      <p:sp>
        <p:nvSpPr>
          <p:cNvPr id="3" name="Content Placeholder 2"/>
          <p:cNvSpPr>
            <a:spLocks noGrp="1"/>
          </p:cNvSpPr>
          <p:nvPr>
            <p:ph idx="1"/>
          </p:nvPr>
        </p:nvSpPr>
        <p:spPr/>
        <p:txBody>
          <a:bodyPr/>
          <a:lstStyle/>
          <a:p>
            <a:r>
              <a:rPr lang="en-US" dirty="0"/>
              <a:t>SAN (Storage Area Network</a:t>
            </a:r>
            <a:r>
              <a:rPr lang="en-US" dirty="0" smtClean="0"/>
              <a:t>)</a:t>
            </a:r>
          </a:p>
          <a:p>
            <a:pPr lvl="1"/>
            <a:r>
              <a:rPr lang="en-US" dirty="0" smtClean="0"/>
              <a:t>High speed access to data Fiber Channel (FC)</a:t>
            </a:r>
          </a:p>
          <a:p>
            <a:pPr lvl="1"/>
            <a:r>
              <a:rPr lang="en-US" dirty="0" smtClean="0"/>
              <a:t>iSCSI protocols using Ethernet switches</a:t>
            </a:r>
          </a:p>
          <a:p>
            <a:pPr lvl="1"/>
            <a:r>
              <a:rPr lang="en-US" dirty="0" smtClean="0"/>
              <a:t>Large geographic area</a:t>
            </a:r>
          </a:p>
          <a:p>
            <a:pPr lvl="1"/>
            <a:r>
              <a:rPr lang="en-US" dirty="0" smtClean="0"/>
              <a:t>TCP/IP and wide area network (WAN)</a:t>
            </a:r>
          </a:p>
          <a:p>
            <a:pPr lvl="1"/>
            <a:r>
              <a:rPr lang="en-US" dirty="0" smtClean="0"/>
              <a:t>Storage replication for Disaster Recovery</a:t>
            </a:r>
          </a:p>
          <a:p>
            <a:pPr lvl="1"/>
            <a:r>
              <a:rPr lang="en-US" dirty="0" smtClean="0"/>
              <a:t>SAN reliability and scalability and increased I/O then DAS (direct attached storage)</a:t>
            </a:r>
          </a:p>
          <a:p>
            <a:pPr lvl="1"/>
            <a:r>
              <a:rPr lang="en-US" dirty="0" smtClean="0"/>
              <a:t>Incredibly high cost</a:t>
            </a:r>
          </a:p>
          <a:p>
            <a:pPr marL="137160" indent="0">
              <a:buNone/>
            </a:pPr>
            <a:endParaRPr lang="en-US" dirty="0"/>
          </a:p>
        </p:txBody>
      </p:sp>
    </p:spTree>
    <p:extLst>
      <p:ext uri="{BB962C8B-B14F-4D97-AF65-F5344CB8AC3E}">
        <p14:creationId xmlns:p14="http://schemas.microsoft.com/office/powerpoint/2010/main" val="199804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normAutofit lnSpcReduction="10000"/>
          </a:bodyPr>
          <a:lstStyle/>
          <a:p>
            <a:r>
              <a:rPr lang="en-US" dirty="0" smtClean="0"/>
              <a:t>Collation specifies rules for</a:t>
            </a:r>
          </a:p>
          <a:p>
            <a:pPr lvl="1"/>
            <a:r>
              <a:rPr lang="en-US" dirty="0" smtClean="0"/>
              <a:t>Storage</a:t>
            </a:r>
          </a:p>
          <a:p>
            <a:pPr lvl="1"/>
            <a:r>
              <a:rPr lang="en-US" dirty="0" smtClean="0"/>
              <a:t>Sort</a:t>
            </a:r>
          </a:p>
          <a:p>
            <a:pPr lvl="1"/>
            <a:r>
              <a:rPr lang="en-US" dirty="0" smtClean="0"/>
              <a:t>Character comparison</a:t>
            </a:r>
          </a:p>
          <a:p>
            <a:r>
              <a:rPr lang="en-US" dirty="0" smtClean="0"/>
              <a:t>Windows Collation is based on dictionary presently installed in operating system.</a:t>
            </a:r>
          </a:p>
          <a:p>
            <a:r>
              <a:rPr lang="en-US" dirty="0" smtClean="0"/>
              <a:t>Case-Sensitivity</a:t>
            </a:r>
          </a:p>
          <a:p>
            <a:pPr lvl="1"/>
            <a:r>
              <a:rPr lang="en-US" dirty="0" smtClean="0"/>
              <a:t>Upper case and Lower case are considered as different characters</a:t>
            </a:r>
          </a:p>
          <a:p>
            <a:pPr lvl="1"/>
            <a:r>
              <a:rPr lang="en-US" dirty="0" smtClean="0"/>
              <a:t>Sort Order will treat upper and lower characters differently</a:t>
            </a:r>
          </a:p>
        </p:txBody>
      </p:sp>
    </p:spTree>
    <p:extLst>
      <p:ext uri="{BB962C8B-B14F-4D97-AF65-F5344CB8AC3E}">
        <p14:creationId xmlns:p14="http://schemas.microsoft.com/office/powerpoint/2010/main" val="1217074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lstStyle/>
          <a:p>
            <a:r>
              <a:rPr lang="en-US" dirty="0" smtClean="0"/>
              <a:t>Service Account</a:t>
            </a:r>
          </a:p>
          <a:p>
            <a:pPr lvl="1"/>
            <a:r>
              <a:rPr lang="en-US" dirty="0" smtClean="0"/>
              <a:t>Windows or Domain Account is preferred account type</a:t>
            </a:r>
          </a:p>
          <a:p>
            <a:pPr lvl="1"/>
            <a:r>
              <a:rPr lang="en-US" dirty="0" smtClean="0"/>
              <a:t>Local Server Account is most secure but will not have access to network resources</a:t>
            </a:r>
          </a:p>
          <a:p>
            <a:pPr lvl="1"/>
            <a:r>
              <a:rPr lang="en-US" dirty="0" smtClean="0"/>
              <a:t>Should not be used:</a:t>
            </a:r>
          </a:p>
          <a:p>
            <a:pPr lvl="2"/>
            <a:r>
              <a:rPr lang="en-US" dirty="0" smtClean="0"/>
              <a:t>Local System Account</a:t>
            </a:r>
          </a:p>
          <a:p>
            <a:pPr lvl="2"/>
            <a:r>
              <a:rPr lang="en-US" dirty="0" smtClean="0"/>
              <a:t>Local Service Account</a:t>
            </a:r>
          </a:p>
          <a:p>
            <a:pPr lvl="2"/>
            <a:r>
              <a:rPr lang="en-US" dirty="0" smtClean="0"/>
              <a:t>Network Service Account</a:t>
            </a:r>
          </a:p>
          <a:p>
            <a:pPr lvl="3"/>
            <a:r>
              <a:rPr lang="en-US" dirty="0" smtClean="0"/>
              <a:t>They all lack security and passwords</a:t>
            </a:r>
            <a:endParaRPr lang="en-US" dirty="0"/>
          </a:p>
        </p:txBody>
      </p:sp>
    </p:spTree>
    <p:extLst>
      <p:ext uri="{BB962C8B-B14F-4D97-AF65-F5344CB8AC3E}">
        <p14:creationId xmlns:p14="http://schemas.microsoft.com/office/powerpoint/2010/main" val="20343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lstStyle/>
          <a:p>
            <a:r>
              <a:rPr lang="en-US" dirty="0" smtClean="0"/>
              <a:t>Memory:</a:t>
            </a:r>
          </a:p>
          <a:p>
            <a:pPr lvl="1"/>
            <a:r>
              <a:rPr lang="en-US" dirty="0" smtClean="0"/>
              <a:t>Minimum 0 </a:t>
            </a:r>
          </a:p>
          <a:p>
            <a:pPr lvl="1"/>
            <a:r>
              <a:rPr lang="en-US" dirty="0" smtClean="0"/>
              <a:t>Maximum 2,147,483,647 MB</a:t>
            </a:r>
          </a:p>
          <a:p>
            <a:pPr lvl="1"/>
            <a:r>
              <a:rPr lang="en-US" dirty="0" smtClean="0"/>
              <a:t>Minimum memory never released to OS</a:t>
            </a:r>
          </a:p>
          <a:p>
            <a:pPr lvl="1"/>
            <a:r>
              <a:rPr lang="en-US" dirty="0" smtClean="0"/>
              <a:t>If minimum set very high then it can starve OS and local processes</a:t>
            </a:r>
          </a:p>
          <a:p>
            <a:pPr lvl="1"/>
            <a:r>
              <a:rPr lang="en-US" dirty="0" smtClean="0"/>
              <a:t>Maximum should be at least 1MB less then total maximum. OS needs memory as well.</a:t>
            </a:r>
            <a:endParaRPr lang="en-US" dirty="0"/>
          </a:p>
        </p:txBody>
      </p:sp>
    </p:spTree>
    <p:extLst>
      <p:ext uri="{BB962C8B-B14F-4D97-AF65-F5344CB8AC3E}">
        <p14:creationId xmlns:p14="http://schemas.microsoft.com/office/powerpoint/2010/main" val="3473020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Database</a:t>
            </a:r>
            <a:endParaRPr lang="en-US" dirty="0"/>
          </a:p>
        </p:txBody>
      </p:sp>
      <p:sp>
        <p:nvSpPr>
          <p:cNvPr id="3" name="Content Placeholder 2"/>
          <p:cNvSpPr>
            <a:spLocks noGrp="1"/>
          </p:cNvSpPr>
          <p:nvPr>
            <p:ph idx="1"/>
          </p:nvPr>
        </p:nvSpPr>
        <p:spPr/>
        <p:txBody>
          <a:bodyPr/>
          <a:lstStyle/>
          <a:p>
            <a:r>
              <a:rPr lang="en-US" dirty="0" smtClean="0"/>
              <a:t>Database consists of </a:t>
            </a:r>
          </a:p>
          <a:p>
            <a:pPr lvl="1"/>
            <a:r>
              <a:rPr lang="en-US" dirty="0" smtClean="0"/>
              <a:t>Database Files</a:t>
            </a:r>
          </a:p>
          <a:p>
            <a:pPr lvl="2"/>
            <a:r>
              <a:rPr lang="en-US" dirty="0" smtClean="0"/>
              <a:t>Data</a:t>
            </a:r>
          </a:p>
          <a:p>
            <a:pPr lvl="2"/>
            <a:r>
              <a:rPr lang="en-US" dirty="0" smtClean="0"/>
              <a:t>Indexes </a:t>
            </a:r>
          </a:p>
          <a:p>
            <a:pPr lvl="2"/>
            <a:r>
              <a:rPr lang="en-US" dirty="0" smtClean="0"/>
              <a:t>Support Structure</a:t>
            </a:r>
          </a:p>
          <a:p>
            <a:pPr lvl="1"/>
            <a:r>
              <a:rPr lang="en-US" dirty="0" smtClean="0"/>
              <a:t>Transaction Logs</a:t>
            </a:r>
          </a:p>
          <a:p>
            <a:pPr lvl="2"/>
            <a:r>
              <a:rPr lang="en-US" dirty="0" smtClean="0"/>
              <a:t>Hold data from committed transactions to ensure consistency in the database.</a:t>
            </a:r>
            <a:endParaRPr lang="en-US" dirty="0"/>
          </a:p>
        </p:txBody>
      </p:sp>
    </p:spTree>
    <p:extLst>
      <p:ext uri="{BB962C8B-B14F-4D97-AF65-F5344CB8AC3E}">
        <p14:creationId xmlns:p14="http://schemas.microsoft.com/office/powerpoint/2010/main" val="25839770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lstStyle/>
          <a:p>
            <a:r>
              <a:rPr lang="en-US" dirty="0" smtClean="0"/>
              <a:t>Default network packet size for SQL Server 2012 is 4,096 bytes.</a:t>
            </a:r>
          </a:p>
          <a:p>
            <a:r>
              <a:rPr lang="en-US" dirty="0" smtClean="0"/>
              <a:t>Increasing this size improves performance specifically with large number of bulk operations</a:t>
            </a:r>
          </a:p>
          <a:p>
            <a:r>
              <a:rPr lang="en-US" dirty="0" smtClean="0"/>
              <a:t>You will see bulk operations later</a:t>
            </a:r>
            <a:endParaRPr lang="en-US" dirty="0"/>
          </a:p>
        </p:txBody>
      </p:sp>
    </p:spTree>
    <p:extLst>
      <p:ext uri="{BB962C8B-B14F-4D97-AF65-F5344CB8AC3E}">
        <p14:creationId xmlns:p14="http://schemas.microsoft.com/office/powerpoint/2010/main" val="1616758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Tempdb:</a:t>
            </a:r>
          </a:p>
          <a:p>
            <a:pPr lvl="1"/>
            <a:r>
              <a:rPr lang="en-US" dirty="0" smtClean="0"/>
              <a:t>Bulk load operations with triggers</a:t>
            </a:r>
          </a:p>
          <a:p>
            <a:pPr lvl="1"/>
            <a:r>
              <a:rPr lang="en-US" dirty="0" smtClean="0"/>
              <a:t>Event notification</a:t>
            </a:r>
          </a:p>
          <a:p>
            <a:pPr lvl="1"/>
            <a:r>
              <a:rPr lang="en-US" dirty="0" smtClean="0"/>
              <a:t>Index rebuild</a:t>
            </a:r>
          </a:p>
          <a:p>
            <a:pPr lvl="1"/>
            <a:r>
              <a:rPr lang="en-US" dirty="0" smtClean="0"/>
              <a:t>Partial index sort</a:t>
            </a:r>
          </a:p>
          <a:p>
            <a:pPr lvl="1"/>
            <a:r>
              <a:rPr lang="en-US" dirty="0" smtClean="0"/>
              <a:t>Large object type variables and parameters</a:t>
            </a:r>
          </a:p>
          <a:p>
            <a:pPr lvl="1"/>
            <a:r>
              <a:rPr lang="en-US" dirty="0" smtClean="0"/>
              <a:t>Multiple active result set operations</a:t>
            </a:r>
          </a:p>
          <a:p>
            <a:pPr lvl="1"/>
            <a:r>
              <a:rPr lang="en-US" dirty="0" smtClean="0"/>
              <a:t>Row versioning</a:t>
            </a:r>
          </a:p>
          <a:p>
            <a:r>
              <a:rPr lang="en-US" dirty="0" smtClean="0"/>
              <a:t>Bigger tempdb is better for performance</a:t>
            </a:r>
          </a:p>
          <a:p>
            <a:r>
              <a:rPr lang="en-US" dirty="0" smtClean="0"/>
              <a:t>Tempdb will grow eventually but giving it more space increases performance immediately</a:t>
            </a:r>
          </a:p>
          <a:p>
            <a:r>
              <a:rPr lang="en-US" dirty="0" smtClean="0"/>
              <a:t>Best if completely isolated from other database and log files</a:t>
            </a:r>
          </a:p>
        </p:txBody>
      </p:sp>
    </p:spTree>
    <p:extLst>
      <p:ext uri="{BB962C8B-B14F-4D97-AF65-F5344CB8AC3E}">
        <p14:creationId xmlns:p14="http://schemas.microsoft.com/office/powerpoint/2010/main" val="4202784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lstStyle/>
          <a:p>
            <a:r>
              <a:rPr lang="en-US" dirty="0" smtClean="0"/>
              <a:t>Model and User Databases</a:t>
            </a:r>
          </a:p>
          <a:p>
            <a:pPr lvl="1"/>
            <a:r>
              <a:rPr lang="en-US" dirty="0" smtClean="0"/>
              <a:t>Set to Autogrow</a:t>
            </a:r>
          </a:p>
          <a:p>
            <a:pPr lvl="1"/>
            <a:r>
              <a:rPr lang="en-US" dirty="0" smtClean="0"/>
              <a:t>Never set AutoShrink</a:t>
            </a:r>
          </a:p>
          <a:p>
            <a:pPr lvl="1"/>
            <a:r>
              <a:rPr lang="en-US" dirty="0" smtClean="0"/>
              <a:t>Set a size lager and closer to what you need</a:t>
            </a:r>
          </a:p>
          <a:p>
            <a:pPr lvl="1"/>
            <a:r>
              <a:rPr lang="en-US" dirty="0" smtClean="0"/>
              <a:t>Growth is extremely expensive and time consuming</a:t>
            </a:r>
          </a:p>
          <a:p>
            <a:pPr lvl="1"/>
            <a:endParaRPr lang="en-US" dirty="0"/>
          </a:p>
        </p:txBody>
      </p:sp>
    </p:spTree>
    <p:extLst>
      <p:ext uri="{BB962C8B-B14F-4D97-AF65-F5344CB8AC3E}">
        <p14:creationId xmlns:p14="http://schemas.microsoft.com/office/powerpoint/2010/main" val="3828072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lstStyle/>
          <a:p>
            <a:r>
              <a:rPr lang="en-US" dirty="0" smtClean="0"/>
              <a:t>SA – your System Administration account</a:t>
            </a:r>
          </a:p>
          <a:p>
            <a:r>
              <a:rPr lang="en-US" dirty="0" smtClean="0"/>
              <a:t>Should be protected with strong password including $ ! _ and alphanumeric</a:t>
            </a:r>
          </a:p>
          <a:p>
            <a:r>
              <a:rPr lang="en-US" dirty="0" smtClean="0"/>
              <a:t>Never share SA account</a:t>
            </a:r>
          </a:p>
          <a:p>
            <a:r>
              <a:rPr lang="en-US" dirty="0" smtClean="0"/>
              <a:t>Never write password on monitor</a:t>
            </a:r>
          </a:p>
          <a:p>
            <a:r>
              <a:rPr lang="en-US" dirty="0" smtClean="0"/>
              <a:t>Never write password and carry it with you</a:t>
            </a:r>
            <a:endParaRPr lang="en-US" dirty="0"/>
          </a:p>
        </p:txBody>
      </p:sp>
    </p:spTree>
    <p:extLst>
      <p:ext uri="{BB962C8B-B14F-4D97-AF65-F5344CB8AC3E}">
        <p14:creationId xmlns:p14="http://schemas.microsoft.com/office/powerpoint/2010/main" val="517762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a:xfrm>
            <a:off x="457200" y="1600200"/>
            <a:ext cx="8229600" cy="1752600"/>
          </a:xfrm>
        </p:spPr>
        <p:txBody>
          <a:bodyPr/>
          <a:lstStyle/>
          <a:p>
            <a:r>
              <a:rPr lang="en-US" dirty="0" smtClean="0"/>
              <a:t>SQL Server uses TCP/IP port 1433 to communicate with clients</a:t>
            </a:r>
          </a:p>
          <a:p>
            <a:r>
              <a:rPr lang="en-US" dirty="0" smtClean="0"/>
              <a:t>Use Configuration Tool to configure it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200400"/>
            <a:ext cx="5105400" cy="3322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7888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lstStyle/>
          <a:p>
            <a:r>
              <a:rPr lang="en-US" dirty="0" smtClean="0"/>
              <a:t>Always install latest service pack.</a:t>
            </a:r>
          </a:p>
          <a:p>
            <a:r>
              <a:rPr lang="en-US" dirty="0" smtClean="0"/>
              <a:t>Service pack will have different fixes</a:t>
            </a:r>
          </a:p>
          <a:p>
            <a:pPr lvl="1"/>
            <a:r>
              <a:rPr lang="en-US" dirty="0" smtClean="0"/>
              <a:t>Maximum row size</a:t>
            </a:r>
          </a:p>
          <a:p>
            <a:pPr lvl="1"/>
            <a:r>
              <a:rPr lang="en-US" dirty="0" smtClean="0"/>
              <a:t>Ability to import bigger files</a:t>
            </a:r>
          </a:p>
          <a:p>
            <a:pPr lvl="1"/>
            <a:r>
              <a:rPr lang="en-US" dirty="0" smtClean="0"/>
              <a:t>Bug fixes</a:t>
            </a:r>
          </a:p>
          <a:p>
            <a:pPr lvl="1"/>
            <a:r>
              <a:rPr lang="en-US" dirty="0" smtClean="0"/>
              <a:t>Improvements</a:t>
            </a:r>
          </a:p>
          <a:p>
            <a:pPr marL="137160" indent="0">
              <a:buNone/>
            </a:pPr>
            <a:endParaRPr lang="en-US" dirty="0"/>
          </a:p>
        </p:txBody>
      </p:sp>
    </p:spTree>
    <p:extLst>
      <p:ext uri="{BB962C8B-B14F-4D97-AF65-F5344CB8AC3E}">
        <p14:creationId xmlns:p14="http://schemas.microsoft.com/office/powerpoint/2010/main" val="2381596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95475"/>
            <a:ext cx="8949211"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95400" y="4953000"/>
            <a:ext cx="6553200" cy="923330"/>
          </a:xfrm>
          <a:prstGeom prst="rect">
            <a:avLst/>
          </a:prstGeom>
          <a:noFill/>
        </p:spPr>
        <p:txBody>
          <a:bodyPr wrap="square" rtlCol="0">
            <a:spAutoFit/>
          </a:bodyPr>
          <a:lstStyle/>
          <a:p>
            <a:r>
              <a:rPr lang="en-US" dirty="0" smtClean="0"/>
              <a:t>SQL Services section allows you to control which services are turned on and how they are starting. If SQL is not running it may be good idea to check this screen first.</a:t>
            </a:r>
            <a:endParaRPr lang="en-US" dirty="0"/>
          </a:p>
        </p:txBody>
      </p:sp>
    </p:spTree>
    <p:extLst>
      <p:ext uri="{BB962C8B-B14F-4D97-AF65-F5344CB8AC3E}">
        <p14:creationId xmlns:p14="http://schemas.microsoft.com/office/powerpoint/2010/main" val="1212901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a:xfrm>
            <a:off x="457200" y="1600200"/>
            <a:ext cx="8229600" cy="1676400"/>
          </a:xfrm>
        </p:spPr>
        <p:txBody>
          <a:bodyPr/>
          <a:lstStyle/>
          <a:p>
            <a:r>
              <a:rPr lang="en-US" dirty="0" smtClean="0"/>
              <a:t>Another good place is you trusted Task Manager. It will show current tasks that are running.</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124200"/>
            <a:ext cx="8534400" cy="3350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683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Backup</a:t>
            </a:r>
          </a:p>
          <a:p>
            <a:r>
              <a:rPr lang="en-US" dirty="0" smtClean="0"/>
              <a:t>Backup</a:t>
            </a:r>
          </a:p>
          <a:p>
            <a:r>
              <a:rPr lang="en-US" dirty="0" smtClean="0"/>
              <a:t>Backup</a:t>
            </a:r>
          </a:p>
          <a:p>
            <a:r>
              <a:rPr lang="en-US" dirty="0" smtClean="0"/>
              <a:t>Without backup your life as DBA will be over very shortly.</a:t>
            </a:r>
          </a:p>
          <a:p>
            <a:r>
              <a:rPr lang="en-US" dirty="0" smtClean="0"/>
              <a:t>Store backups in safe place.</a:t>
            </a:r>
          </a:p>
          <a:p>
            <a:r>
              <a:rPr lang="en-US" dirty="0" smtClean="0"/>
              <a:t>Always have 2 separate places that you store your backups</a:t>
            </a:r>
          </a:p>
          <a:p>
            <a:r>
              <a:rPr lang="en-US" dirty="0" smtClean="0"/>
              <a:t>Have off line storage</a:t>
            </a:r>
          </a:p>
          <a:p>
            <a:r>
              <a:rPr lang="en-US" dirty="0" smtClean="0"/>
              <a:t>2+ geographical locations are preferred</a:t>
            </a:r>
          </a:p>
          <a:p>
            <a:r>
              <a:rPr lang="en-US" dirty="0" smtClean="0"/>
              <a:t>2+ different backup providers</a:t>
            </a:r>
          </a:p>
          <a:p>
            <a:r>
              <a:rPr lang="en-US" dirty="0" smtClean="0"/>
              <a:t>Full and incremental backup</a:t>
            </a:r>
          </a:p>
          <a:p>
            <a:r>
              <a:rPr lang="en-US" dirty="0" smtClean="0"/>
              <a:t>Store a specific number of backups depending on retention period that is required</a:t>
            </a:r>
          </a:p>
          <a:p>
            <a:r>
              <a:rPr lang="en-US" dirty="0" smtClean="0"/>
              <a:t>Very old backups will not save your job</a:t>
            </a:r>
          </a:p>
          <a:p>
            <a:r>
              <a:rPr lang="en-US" dirty="0" smtClean="0"/>
              <a:t>Backup</a:t>
            </a:r>
          </a:p>
          <a:p>
            <a:r>
              <a:rPr lang="en-US" dirty="0" smtClean="0"/>
              <a:t>Backup</a:t>
            </a:r>
          </a:p>
          <a:p>
            <a:r>
              <a:rPr lang="en-US" dirty="0" smtClean="0"/>
              <a:t>Backup</a:t>
            </a:r>
          </a:p>
          <a:p>
            <a:endParaRPr lang="en-US" dirty="0"/>
          </a:p>
        </p:txBody>
      </p:sp>
    </p:spTree>
    <p:extLst>
      <p:ext uri="{BB962C8B-B14F-4D97-AF65-F5344CB8AC3E}">
        <p14:creationId xmlns:p14="http://schemas.microsoft.com/office/powerpoint/2010/main" val="3132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ACID</a:t>
            </a:r>
            <a:endParaRPr lang="en-US" dirty="0"/>
          </a:p>
        </p:txBody>
      </p:sp>
      <p:sp>
        <p:nvSpPr>
          <p:cNvPr id="3" name="Content Placeholder 2"/>
          <p:cNvSpPr>
            <a:spLocks noGrp="1"/>
          </p:cNvSpPr>
          <p:nvPr>
            <p:ph idx="1"/>
          </p:nvPr>
        </p:nvSpPr>
        <p:spPr/>
        <p:txBody>
          <a:bodyPr/>
          <a:lstStyle/>
          <a:p>
            <a:r>
              <a:rPr lang="en-US" dirty="0" smtClean="0"/>
              <a:t>ACID</a:t>
            </a:r>
          </a:p>
          <a:p>
            <a:pPr lvl="1"/>
            <a:r>
              <a:rPr lang="en-US" dirty="0" smtClean="0"/>
              <a:t>Atomicity</a:t>
            </a:r>
          </a:p>
          <a:p>
            <a:pPr lvl="1"/>
            <a:r>
              <a:rPr lang="en-US" dirty="0" smtClean="0"/>
              <a:t>Consistency</a:t>
            </a:r>
          </a:p>
          <a:p>
            <a:pPr lvl="1"/>
            <a:r>
              <a:rPr lang="en-US" dirty="0" smtClean="0"/>
              <a:t>Isolation</a:t>
            </a:r>
          </a:p>
          <a:p>
            <a:pPr lvl="1"/>
            <a:r>
              <a:rPr lang="en-US" dirty="0" smtClean="0"/>
              <a:t>Durability</a:t>
            </a:r>
            <a:endParaRPr lang="en-US" dirty="0"/>
          </a:p>
        </p:txBody>
      </p:sp>
    </p:spTree>
    <p:extLst>
      <p:ext uri="{BB962C8B-B14F-4D97-AF65-F5344CB8AC3E}">
        <p14:creationId xmlns:p14="http://schemas.microsoft.com/office/powerpoint/2010/main" val="358509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All or nothing in every transaction</a:t>
            </a:r>
          </a:p>
          <a:p>
            <a:r>
              <a:rPr lang="en-US" dirty="0" smtClean="0"/>
              <a:t>If one transaction fails, then the entire transaction fails</a:t>
            </a:r>
          </a:p>
          <a:p>
            <a:r>
              <a:rPr lang="en-US" dirty="0" smtClean="0"/>
              <a:t>Database is left unchanged</a:t>
            </a:r>
          </a:p>
          <a:p>
            <a:r>
              <a:rPr lang="en-US" dirty="0" smtClean="0"/>
              <a:t>Includes power failure</a:t>
            </a:r>
          </a:p>
          <a:p>
            <a:r>
              <a:rPr lang="en-US" dirty="0" smtClean="0"/>
              <a:t>Unexpected or expected Errors</a:t>
            </a:r>
          </a:p>
          <a:p>
            <a:r>
              <a:rPr lang="en-US" dirty="0" smtClean="0"/>
              <a:t>Application crushes</a:t>
            </a:r>
          </a:p>
          <a:p>
            <a:r>
              <a:rPr lang="en-US" dirty="0" smtClean="0"/>
              <a:t>Database crushes</a:t>
            </a:r>
          </a:p>
          <a:p>
            <a:r>
              <a:rPr lang="en-US" dirty="0" smtClean="0"/>
              <a:t>Server crushes</a:t>
            </a:r>
          </a:p>
          <a:p>
            <a:r>
              <a:rPr lang="en-US" dirty="0" smtClean="0"/>
              <a:t>All unexpected events that prevent normal business processes</a:t>
            </a:r>
          </a:p>
        </p:txBody>
      </p:sp>
    </p:spTree>
    <p:extLst>
      <p:ext uri="{BB962C8B-B14F-4D97-AF65-F5344CB8AC3E}">
        <p14:creationId xmlns:p14="http://schemas.microsoft.com/office/powerpoint/2010/main" val="1000195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Any transaction must ensure that database is valid before the statement begins and valid after statement finishes running</a:t>
            </a:r>
          </a:p>
          <a:p>
            <a:r>
              <a:rPr lang="en-US" dirty="0" smtClean="0"/>
              <a:t>Data written to database is always valid and if integer is expected then integer is saved</a:t>
            </a:r>
          </a:p>
          <a:p>
            <a:r>
              <a:rPr lang="en-US" dirty="0" smtClean="0"/>
              <a:t>Consistency does not guarantee that transaction is correct but it guarantees that data that is expected to be saved will be saved</a:t>
            </a:r>
          </a:p>
          <a:p>
            <a:r>
              <a:rPr lang="en-US" dirty="0" smtClean="0"/>
              <a:t>If you wanted to save ‘James’ but provided ‘Jones’ means that data is consistent and they are both strings but it is incorrect data. Incorrect data is responsibility of the developer and not Consistency of the database</a:t>
            </a:r>
          </a:p>
        </p:txBody>
      </p:sp>
    </p:spTree>
    <p:extLst>
      <p:ext uri="{BB962C8B-B14F-4D97-AF65-F5344CB8AC3E}">
        <p14:creationId xmlns:p14="http://schemas.microsoft.com/office/powerpoint/2010/main" val="2789351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a:t>
            </a:r>
            <a:endParaRPr lang="en-US" dirty="0"/>
          </a:p>
        </p:txBody>
      </p:sp>
      <p:sp>
        <p:nvSpPr>
          <p:cNvPr id="3" name="Content Placeholder 2"/>
          <p:cNvSpPr>
            <a:spLocks noGrp="1"/>
          </p:cNvSpPr>
          <p:nvPr>
            <p:ph idx="1"/>
          </p:nvPr>
        </p:nvSpPr>
        <p:spPr/>
        <p:txBody>
          <a:bodyPr/>
          <a:lstStyle/>
          <a:p>
            <a:r>
              <a:rPr lang="en-US" dirty="0" smtClean="0"/>
              <a:t>Many transactions can use same venue of execution</a:t>
            </a:r>
          </a:p>
          <a:p>
            <a:r>
              <a:rPr lang="en-US" dirty="0" smtClean="0"/>
              <a:t>Parallel or serial execution of transactions guarantees same execution to all transactions and all transactions will be processed by the database no mater how may are executed at the same time. All transactions are isolated from each other from start to finish. </a:t>
            </a:r>
            <a:endParaRPr lang="en-US" dirty="0"/>
          </a:p>
        </p:txBody>
      </p:sp>
    </p:spTree>
    <p:extLst>
      <p:ext uri="{BB962C8B-B14F-4D97-AF65-F5344CB8AC3E}">
        <p14:creationId xmlns:p14="http://schemas.microsoft.com/office/powerpoint/2010/main" val="1322704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a:t>
            </a:r>
            <a:endParaRPr lang="en-US" dirty="0"/>
          </a:p>
        </p:txBody>
      </p:sp>
      <p:sp>
        <p:nvSpPr>
          <p:cNvPr id="3" name="Content Placeholder 2"/>
          <p:cNvSpPr>
            <a:spLocks noGrp="1"/>
          </p:cNvSpPr>
          <p:nvPr>
            <p:ph idx="1"/>
          </p:nvPr>
        </p:nvSpPr>
        <p:spPr/>
        <p:txBody>
          <a:bodyPr/>
          <a:lstStyle/>
          <a:p>
            <a:r>
              <a:rPr lang="en-US" dirty="0" smtClean="0"/>
              <a:t>If transaction is committed then it will remain committed even if database crushes or if some other error occurs later. Once transaction is committed then it is committed.</a:t>
            </a:r>
          </a:p>
          <a:p>
            <a:r>
              <a:rPr lang="en-US" dirty="0" smtClean="0"/>
              <a:t>Once transaction is committed then it is committed to non volatile storage such as HD</a:t>
            </a:r>
            <a:endParaRPr lang="en-US" dirty="0"/>
          </a:p>
        </p:txBody>
      </p:sp>
    </p:spTree>
    <p:extLst>
      <p:ext uri="{BB962C8B-B14F-4D97-AF65-F5344CB8AC3E}">
        <p14:creationId xmlns:p14="http://schemas.microsoft.com/office/powerpoint/2010/main" val="36234638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Atomicity Failure</a:t>
            </a:r>
            <a:endParaRPr lang="en-US" dirty="0"/>
          </a:p>
        </p:txBody>
      </p:sp>
      <p:sp>
        <p:nvSpPr>
          <p:cNvPr id="3" name="Content Placeholder 2"/>
          <p:cNvSpPr>
            <a:spLocks noGrp="1"/>
          </p:cNvSpPr>
          <p:nvPr>
            <p:ph idx="1"/>
          </p:nvPr>
        </p:nvSpPr>
        <p:spPr/>
        <p:txBody>
          <a:bodyPr/>
          <a:lstStyle/>
          <a:p>
            <a:r>
              <a:rPr lang="en-US" dirty="0" smtClean="0"/>
              <a:t>2 bank accounts</a:t>
            </a:r>
          </a:p>
          <a:p>
            <a:r>
              <a:rPr lang="en-US" dirty="0" smtClean="0"/>
              <a:t>1 account writes a check to pay second account</a:t>
            </a:r>
          </a:p>
          <a:p>
            <a:r>
              <a:rPr lang="en-US" dirty="0" smtClean="0"/>
              <a:t>Account 1: withdraw $100</a:t>
            </a:r>
          </a:p>
          <a:p>
            <a:r>
              <a:rPr lang="en-US" dirty="0" smtClean="0"/>
              <a:t>Account 2: deposit $100</a:t>
            </a:r>
          </a:p>
          <a:p>
            <a:r>
              <a:rPr lang="en-US" dirty="0" smtClean="0"/>
              <a:t>Before deposit can be made a power failure occurs</a:t>
            </a:r>
          </a:p>
          <a:p>
            <a:r>
              <a:rPr lang="en-US" dirty="0" smtClean="0"/>
              <a:t>If transaction 1 stays in database then Atomicity failed because it must be all or none.</a:t>
            </a:r>
          </a:p>
          <a:p>
            <a:r>
              <a:rPr lang="en-US" dirty="0" smtClean="0"/>
              <a:t>First transaction must be rolled back.</a:t>
            </a:r>
            <a:endParaRPr lang="en-US" dirty="0"/>
          </a:p>
        </p:txBody>
      </p:sp>
    </p:spTree>
    <p:extLst>
      <p:ext uri="{BB962C8B-B14F-4D97-AF65-F5344CB8AC3E}">
        <p14:creationId xmlns:p14="http://schemas.microsoft.com/office/powerpoint/2010/main" val="975071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3152</TotalTime>
  <Words>1433</Words>
  <Application>Microsoft Office PowerPoint</Application>
  <PresentationFormat>On-screen Show (4:3)</PresentationFormat>
  <Paragraphs>252</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Book Antiqua</vt:lpstr>
      <vt:lpstr>Calibri</vt:lpstr>
      <vt:lpstr>Lucida Sans</vt:lpstr>
      <vt:lpstr>Wingdings</vt:lpstr>
      <vt:lpstr>Wingdings 2</vt:lpstr>
      <vt:lpstr>Wingdings 3</vt:lpstr>
      <vt:lpstr>Apex</vt:lpstr>
      <vt:lpstr>Collection of Data </vt:lpstr>
      <vt:lpstr>Job of Database Developer</vt:lpstr>
      <vt:lpstr>About Database</vt:lpstr>
      <vt:lpstr>ACID</vt:lpstr>
      <vt:lpstr>Atomicity</vt:lpstr>
      <vt:lpstr>Consistency</vt:lpstr>
      <vt:lpstr>Isolation</vt:lpstr>
      <vt:lpstr>Durability</vt:lpstr>
      <vt:lpstr>Atomicity Failure</vt:lpstr>
      <vt:lpstr>Consistency Failure</vt:lpstr>
      <vt:lpstr>Isolation Failure</vt:lpstr>
      <vt:lpstr>Durability Failure</vt:lpstr>
      <vt:lpstr>What is Database</vt:lpstr>
      <vt:lpstr>What is Database</vt:lpstr>
      <vt:lpstr>What is Database</vt:lpstr>
      <vt:lpstr>What is Database</vt:lpstr>
      <vt:lpstr>What is Database</vt:lpstr>
      <vt:lpstr>Data Types</vt:lpstr>
      <vt:lpstr>Data Types</vt:lpstr>
      <vt:lpstr>Data Types</vt:lpstr>
      <vt:lpstr>Data Types</vt:lpstr>
      <vt:lpstr>Data Types</vt:lpstr>
      <vt:lpstr>Data Types</vt:lpstr>
      <vt:lpstr>Installation</vt:lpstr>
      <vt:lpstr>Installation</vt:lpstr>
      <vt:lpstr>Installation</vt:lpstr>
      <vt:lpstr>Configuration</vt:lpstr>
      <vt:lpstr>Configuration</vt:lpstr>
      <vt:lpstr>Configuration</vt:lpstr>
      <vt:lpstr>Configuration</vt:lpstr>
      <vt:lpstr>Installation</vt:lpstr>
      <vt:lpstr>Configuration</vt:lpstr>
      <vt:lpstr>Configuration</vt:lpstr>
      <vt:lpstr>Configuration</vt:lpstr>
      <vt:lpstr>Configuration</vt:lpstr>
      <vt:lpstr>Configuration</vt:lpstr>
      <vt:lpstr>Configuration</vt:lpstr>
      <vt:lpstr>Configuration</vt:lpstr>
    </vt:vector>
  </TitlesOfParts>
  <Company>Door3</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 Wednsday 6:20 to 9:00</dc:title>
  <dc:creator>bohdan</dc:creator>
  <cp:lastModifiedBy>Bohdan Hawryluk</cp:lastModifiedBy>
  <cp:revision>80</cp:revision>
  <cp:lastPrinted>2011-09-07T18:17:08Z</cp:lastPrinted>
  <dcterms:created xsi:type="dcterms:W3CDTF">2011-09-06T00:43:24Z</dcterms:created>
  <dcterms:modified xsi:type="dcterms:W3CDTF">2015-10-07T21:47:54Z</dcterms:modified>
</cp:coreProperties>
</file>